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82" r:id="rId18"/>
    <p:sldId id="272" r:id="rId19"/>
    <p:sldId id="273" r:id="rId20"/>
    <p:sldId id="274" r:id="rId21"/>
    <p:sldId id="275" r:id="rId22"/>
    <p:sldId id="276" r:id="rId23"/>
    <p:sldId id="277" r:id="rId24"/>
    <p:sldId id="278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11/30/2022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11/30/2022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11/30/2022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11/30/2022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11/30/2022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11/30/2022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11/30/2022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11/30/2022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11/30/2022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11/30/2022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11/30/2022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11/30/2022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11/30/2022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11/30/2022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11/30/2022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11/30/2022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157"/>
            <a:ext cx="2356674" cy="6853096"/>
            <a:chOff x="6627813" y="195610"/>
            <a:chExt cx="1952625" cy="5678141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5610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11/30/2022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2">
              <a:lumMod val="7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2331518" y="3009208"/>
            <a:ext cx="8915399" cy="1227846"/>
          </a:xfrm>
        </p:spPr>
        <p:txBody>
          <a:bodyPr>
            <a:noAutofit/>
          </a:bodyPr>
          <a:lstStyle/>
          <a:p>
            <a:pPr algn="just"/>
            <a:r>
              <a:rPr lang="ru-RU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</a:t>
            </a:r>
            <a:r>
              <a:rPr lang="ru-RU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абота с неструктурированными данными: обработка и импорт в базу данных</a:t>
            </a:r>
            <a:endParaRPr lang="ru-RU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14317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Объект 1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36987" b="41738"/>
          <a:stretch/>
        </p:blipFill>
        <p:spPr>
          <a:xfrm>
            <a:off x="2125747" y="1438334"/>
            <a:ext cx="7959187" cy="4139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1840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712422" y="698268"/>
            <a:ext cx="9783877" cy="5478088"/>
          </a:xfrm>
        </p:spPr>
        <p:txBody>
          <a:bodyPr/>
          <a:lstStyle/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Перемещаем и копируем данные</a:t>
            </a:r>
          </a:p>
          <a:p>
            <a:endParaRPr lang="ru-RU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/>
          <a:srcRect r="69206" b="45944"/>
          <a:stretch/>
        </p:blipFill>
        <p:spPr>
          <a:xfrm>
            <a:off x="3744687" y="1352017"/>
            <a:ext cx="4223658" cy="4170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1224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712422" y="698268"/>
            <a:ext cx="9783877" cy="5478088"/>
          </a:xfrm>
        </p:spPr>
        <p:txBody>
          <a:bodyPr/>
          <a:lstStyle/>
          <a:p>
            <a:pPr algn="just"/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Затем открываем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SQL Server Management Studio</a:t>
            </a:r>
          </a:p>
          <a:p>
            <a:pPr algn="just"/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Открываем вашу Базу Данных</a:t>
            </a:r>
          </a:p>
          <a:p>
            <a:pPr algn="just"/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Заходим в раздел таблиц </a:t>
            </a:r>
          </a:p>
          <a:p>
            <a:pPr algn="just"/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Открываем таблицу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«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Type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»</a:t>
            </a:r>
          </a:p>
          <a:p>
            <a:pPr algn="just"/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Вставляем туда наши данные</a:t>
            </a:r>
          </a:p>
          <a:p>
            <a:pPr algn="just"/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/>
          <a:srcRect r="65000" b="32778"/>
          <a:stretch/>
        </p:blipFill>
        <p:spPr>
          <a:xfrm>
            <a:off x="6261460" y="1109056"/>
            <a:ext cx="4690393" cy="506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3013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840450" y="557435"/>
            <a:ext cx="8911687" cy="804640"/>
          </a:xfrm>
        </p:spPr>
        <p:txBody>
          <a:bodyPr/>
          <a:lstStyle/>
          <a:p>
            <a:pPr algn="just"/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Импорт таблицы туров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1840450" y="1438275"/>
            <a:ext cx="8915400" cy="4434847"/>
          </a:xfrm>
        </p:spPr>
        <p:txBody>
          <a:bodyPr/>
          <a:lstStyle/>
          <a:p>
            <a:pPr marL="0" indent="457200" algn="just">
              <a:spcBef>
                <a:spcPts val="0"/>
              </a:spcBef>
              <a:buNone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Последняя таблица для импорта — туры. Так как структура данных сложная: список типов через запятую, связи «многие-ко-многим», папки с картинками, которые также должны храниться в базе данных, предлагаем выполнить импорт с помощью кода С# в 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Visual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Studio</a:t>
            </a:r>
            <a:endParaRPr lang="ru-RU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457200" algn="just">
              <a:spcBef>
                <a:spcPts val="0"/>
              </a:spcBef>
              <a:buNone/>
            </a:pP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Воспользуемся существующим проектом, и в 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Mail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windows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создаем метод для импорта туров. Можем сразу вызвать его при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запуске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457200" algn="just">
              <a:spcBef>
                <a:spcPts val="0"/>
              </a:spcBef>
              <a:buNone/>
            </a:pP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2"/>
          <a:srcRect r="59920" b="26755"/>
          <a:stretch/>
        </p:blipFill>
        <p:spPr>
          <a:xfrm>
            <a:off x="4310743" y="3183077"/>
            <a:ext cx="3106058" cy="3192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3436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712422" y="698268"/>
            <a:ext cx="9783877" cy="5478088"/>
          </a:xfrm>
        </p:spPr>
        <p:txBody>
          <a:bodyPr/>
          <a:lstStyle/>
          <a:p>
            <a:pPr marL="0" indent="0" algn="just">
              <a:buNone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 Прежде чем работать в коде с файлом туров, сохраняем его как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unicode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text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 удаляем в итоговом файле первую строку с заголовком.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File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—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Save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as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—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Unicode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text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/>
          <a:srcRect r="12043" b="19964"/>
          <a:stretch/>
        </p:blipFill>
        <p:spPr>
          <a:xfrm>
            <a:off x="602092" y="1812343"/>
            <a:ext cx="6560947" cy="3358174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3"/>
          <a:srcRect r="76771" b="64444"/>
          <a:stretch/>
        </p:blipFill>
        <p:spPr>
          <a:xfrm>
            <a:off x="7475330" y="1812343"/>
            <a:ext cx="3900379" cy="3358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326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Объект 4"/>
          <p:cNvSpPr>
            <a:spLocks noGrp="1"/>
          </p:cNvSpPr>
          <p:nvPr>
            <p:ph idx="1"/>
          </p:nvPr>
        </p:nvSpPr>
        <p:spPr>
          <a:xfrm>
            <a:off x="1737360" y="723207"/>
            <a:ext cx="9767252" cy="5188015"/>
          </a:xfrm>
        </p:spPr>
        <p:txBody>
          <a:bodyPr/>
          <a:lstStyle/>
          <a:p>
            <a:pPr marL="0" indent="0">
              <a:buNone/>
            </a:pPr>
            <a:r>
              <a:rPr lang="ru-RU" dirty="0" smtClean="0"/>
              <a:t>Сохраняем его в вашу папку с проектом</a:t>
            </a:r>
          </a:p>
          <a:p>
            <a:pPr marL="0" indent="0">
              <a:buNone/>
            </a:pPr>
            <a:r>
              <a:rPr lang="ru-RU" dirty="0" smtClean="0"/>
              <a:t> </a:t>
            </a:r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2"/>
          <a:srcRect r="50635" b="20406"/>
          <a:stretch/>
        </p:blipFill>
        <p:spPr>
          <a:xfrm>
            <a:off x="3715657" y="1181101"/>
            <a:ext cx="4971039" cy="450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9695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712422" y="698268"/>
            <a:ext cx="9783877" cy="5478088"/>
          </a:xfrm>
        </p:spPr>
        <p:txBody>
          <a:bodyPr/>
          <a:lstStyle/>
          <a:p>
            <a:pPr marL="0" indent="457200" algn="just">
              <a:spcBef>
                <a:spcPts val="0"/>
              </a:spcBef>
              <a:buNone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 Удаляем строку с 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заголовками</a:t>
            </a:r>
          </a:p>
          <a:p>
            <a:pPr marL="0" indent="457200" algn="just">
              <a:spcBef>
                <a:spcPts val="0"/>
              </a:spcBef>
              <a:buNone/>
            </a:pP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 копируем расположение нашего файла в свойствах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457200" algn="just">
              <a:spcBef>
                <a:spcPts val="0"/>
              </a:spcBef>
              <a:buNone/>
            </a:pP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Так же сохраняем папку с фото «Туры фото» в нашу папку</a:t>
            </a:r>
          </a:p>
          <a:p>
            <a:pPr marL="0" indent="457200" algn="just">
              <a:spcBef>
                <a:spcPts val="0"/>
              </a:spcBef>
              <a:buNone/>
            </a:pP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Так же копируем расположение файла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/>
          <a:srcRect l="25729" t="20370" r="22604" b="22037"/>
          <a:stretch/>
        </p:blipFill>
        <p:spPr>
          <a:xfrm>
            <a:off x="3345181" y="1985702"/>
            <a:ext cx="6063694" cy="3802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3157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032000" y="838200"/>
            <a:ext cx="9472612" cy="5073022"/>
          </a:xfrm>
        </p:spPr>
        <p:txBody>
          <a:bodyPr/>
          <a:lstStyle/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Добавляем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using System.IO;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/>
          <a:srcRect r="64785" b="52366"/>
          <a:stretch/>
        </p:blipFill>
        <p:spPr>
          <a:xfrm>
            <a:off x="3116826" y="1294171"/>
            <a:ext cx="6440129" cy="4900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5259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712422" y="698268"/>
            <a:ext cx="9783877" cy="5478088"/>
          </a:xfrm>
        </p:spPr>
        <p:txBody>
          <a:bodyPr/>
          <a:lstStyle/>
          <a:p>
            <a:pPr marL="0" indent="0" algn="just">
              <a:buNone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 Создаем две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переменные</a:t>
            </a:r>
          </a:p>
          <a:p>
            <a:pPr marL="0" indent="0" algn="just">
              <a:buNone/>
            </a:pP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/>
          <a:srcRect r="40313" b="20555"/>
          <a:stretch/>
        </p:blipFill>
        <p:spPr>
          <a:xfrm>
            <a:off x="2661143" y="1104900"/>
            <a:ext cx="7124434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2210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712422" y="698268"/>
            <a:ext cx="9783877" cy="5478088"/>
          </a:xfrm>
        </p:spPr>
        <p:txBody>
          <a:bodyPr/>
          <a:lstStyle/>
          <a:p>
            <a:pPr marL="0" indent="0" algn="just">
              <a:buNone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 Пробежимся по строкам в файле, разделив данные с помощью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табов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и создаем экземпляр класса, заполнив свойства соответствующими значениями, и не забывая про типы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данных</a:t>
            </a:r>
          </a:p>
          <a:p>
            <a:pPr marL="0" indent="0" algn="just">
              <a:buNone/>
            </a:pP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/>
          <a:srcRect l="4480" t="5926" r="24166" b="30925"/>
          <a:stretch/>
        </p:blipFill>
        <p:spPr>
          <a:xfrm>
            <a:off x="2209801" y="1450564"/>
            <a:ext cx="7981950" cy="3973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1355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712422" y="698268"/>
            <a:ext cx="9783877" cy="5478088"/>
          </a:xfrm>
        </p:spPr>
        <p:txBody>
          <a:bodyPr/>
          <a:lstStyle/>
          <a:p>
            <a:pPr marL="0" indent="457200" algn="just">
              <a:spcBef>
                <a:spcPts val="0"/>
              </a:spcBef>
              <a:buNone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Часто информация хранится в неструктурированном виде, т. е. не имеет заранее определенной структуры данных, либо не организована в установленном порядке. Такие данные, как правило, представлены в форме текста или больших неупорядоченных таблиц. Это приводит к трудностям анализа, особенно в случае использования традиционных программ, предназначенных для работы со структурированными данными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Помимо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ручного добавления данных в базу может возникнуть необходимость обработки данных и импорта. Для импорта могут быть представлены файлы и данные в разном формате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 algn="just">
              <a:spcBef>
                <a:spcPts val="0"/>
              </a:spcBef>
              <a:buNone/>
            </a:pP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Например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сейчас у нас есть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algn="just">
              <a:spcBef>
                <a:spcPts val="0"/>
              </a:spcBef>
            </a:pP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список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типов туров в описании предметной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области</a:t>
            </a:r>
          </a:p>
          <a:p>
            <a:pPr algn="just">
              <a:spcBef>
                <a:spcPts val="0"/>
              </a:spcBef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страны в формате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csv</a:t>
            </a:r>
          </a:p>
          <a:p>
            <a:pPr algn="just">
              <a:spcBef>
                <a:spcPts val="0"/>
              </a:spcBef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список отелей в формате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xls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spcBef>
                <a:spcPts val="0"/>
              </a:spcBef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туры в формате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xlsx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spcBef>
                <a:spcPts val="0"/>
              </a:spcBef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список фотографий туров в виде изображений</a:t>
            </a:r>
          </a:p>
          <a:p>
            <a:pPr marL="0" indent="0" algn="just">
              <a:spcBef>
                <a:spcPts val="0"/>
              </a:spcBef>
              <a:buNone/>
            </a:pP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В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этом уроке мы протестируем несколько разных способов импорта данных, предварительно почистив базу данных</a:t>
            </a:r>
          </a:p>
          <a:p>
            <a:pPr marL="0" indent="457200" algn="just">
              <a:spcBef>
                <a:spcPts val="0"/>
              </a:spcBef>
              <a:buNone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31163435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712422" y="698268"/>
            <a:ext cx="9783877" cy="5478088"/>
          </a:xfrm>
        </p:spPr>
        <p:txBody>
          <a:bodyPr/>
          <a:lstStyle/>
          <a:p>
            <a:pPr marL="0" indent="0" algn="just">
              <a:buNone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6. Заполняем коллекцию типов тура, выполнив поиск типов по названиям, перечисленным через запятую в 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файле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/>
          <a:srcRect r="23333" b="28166"/>
          <a:stretch/>
        </p:blipFill>
        <p:spPr>
          <a:xfrm>
            <a:off x="2075544" y="1507672"/>
            <a:ext cx="8044832" cy="423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7904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712422" y="698268"/>
            <a:ext cx="9783877" cy="5478088"/>
          </a:xfrm>
        </p:spPr>
        <p:txBody>
          <a:bodyPr/>
          <a:lstStyle/>
          <a:p>
            <a:pPr marL="0" indent="0" algn="just">
              <a:buNone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7. Записываем изображение в базу данных с помощью метода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ReadAllBytes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/>
          <a:srcRect r="22708" b="29630"/>
          <a:stretch/>
        </p:blipFill>
        <p:spPr>
          <a:xfrm>
            <a:off x="1524000" y="1280506"/>
            <a:ext cx="9559791" cy="489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8878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712422" y="698268"/>
            <a:ext cx="9783877" cy="5478088"/>
          </a:xfrm>
        </p:spPr>
        <p:txBody>
          <a:bodyPr/>
          <a:lstStyle/>
          <a:p>
            <a:pPr marL="0" indent="0" algn="just">
              <a:buNone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8. Добавляем тур в базу и 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сохраняем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/>
          <a:srcRect r="21587" b="25767"/>
          <a:stretch/>
        </p:blipFill>
        <p:spPr>
          <a:xfrm>
            <a:off x="1489905" y="1115786"/>
            <a:ext cx="10006394" cy="5328557"/>
          </a:xfrm>
          <a:prstGeom prst="rect">
            <a:avLst/>
          </a:prstGeom>
        </p:spPr>
      </p:pic>
      <p:sp>
        <p:nvSpPr>
          <p:cNvPr id="4" name="Овал 3"/>
          <p:cNvSpPr/>
          <p:nvPr/>
        </p:nvSpPr>
        <p:spPr>
          <a:xfrm>
            <a:off x="4222866" y="3100647"/>
            <a:ext cx="623454" cy="27432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Овал 4"/>
          <p:cNvSpPr/>
          <p:nvPr/>
        </p:nvSpPr>
        <p:spPr>
          <a:xfrm>
            <a:off x="3782291" y="5544589"/>
            <a:ext cx="3815542" cy="63176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257842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712422" y="698268"/>
            <a:ext cx="9783877" cy="5478088"/>
          </a:xfrm>
        </p:spPr>
        <p:txBody>
          <a:bodyPr/>
          <a:lstStyle/>
          <a:p>
            <a:pPr marL="0" indent="0" algn="just">
              <a:buNone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9. Вызываем метод в конструкторе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MainWindow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 проверяем результат в базе данных. Список туров и типы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импортированы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/>
          <a:srcRect r="39792" b="11296"/>
          <a:stretch/>
        </p:blipFill>
        <p:spPr>
          <a:xfrm>
            <a:off x="381000" y="1428750"/>
            <a:ext cx="5953702" cy="493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2068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712422" y="698268"/>
            <a:ext cx="9783877" cy="5478088"/>
          </a:xfr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217830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49626" y="649049"/>
            <a:ext cx="9377401" cy="705926"/>
          </a:xfrm>
        </p:spPr>
        <p:txBody>
          <a:bodyPr/>
          <a:lstStyle/>
          <a:p>
            <a:pPr algn="just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Работа с текстовыми данными</a:t>
            </a: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1749626" y="1443644"/>
            <a:ext cx="9381115" cy="4799214"/>
          </a:xfrm>
        </p:spPr>
        <p:txBody>
          <a:bodyPr/>
          <a:lstStyle/>
          <a:p>
            <a:pPr algn="just"/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Копируем текст </a:t>
            </a:r>
          </a:p>
          <a:p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2"/>
          <a:srcRect l="27522" t="-1" r="26973" b="44835"/>
          <a:stretch/>
        </p:blipFill>
        <p:spPr>
          <a:xfrm>
            <a:off x="3067050" y="1934804"/>
            <a:ext cx="6172200" cy="4208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6356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712422" y="1263534"/>
            <a:ext cx="9783877" cy="4912821"/>
          </a:xfrm>
        </p:spPr>
        <p:txBody>
          <a:bodyPr/>
          <a:lstStyle/>
          <a:p>
            <a:pPr algn="just"/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Вставить перечисление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 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Excel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таблицу</a:t>
            </a:r>
          </a:p>
          <a:p>
            <a:pPr algn="just"/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/>
          <a:srcRect r="104" b="40555"/>
          <a:stretch/>
        </p:blipFill>
        <p:spPr>
          <a:xfrm>
            <a:off x="1460860" y="1800741"/>
            <a:ext cx="9778640" cy="3273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0932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712422" y="698268"/>
            <a:ext cx="9783877" cy="5478088"/>
          </a:xfrm>
        </p:spPr>
        <p:txBody>
          <a:bodyPr/>
          <a:lstStyle/>
          <a:p>
            <a:pPr algn="just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Разбиваем текст по 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столбцам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 помощью функции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«Текст по столбцам»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 вкладке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«Данные»</a:t>
            </a:r>
          </a:p>
          <a:p>
            <a:pPr algn="just"/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/>
          <a:srcRect l="104" r="32813" b="47592"/>
          <a:stretch/>
        </p:blipFill>
        <p:spPr>
          <a:xfrm>
            <a:off x="1636915" y="1747905"/>
            <a:ext cx="9353550" cy="4110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0943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712422" y="1221970"/>
            <a:ext cx="9783877" cy="4954385"/>
          </a:xfrm>
        </p:spPr>
        <p:txBody>
          <a:bodyPr/>
          <a:lstStyle/>
          <a:p>
            <a:pPr algn="just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Указываем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 разделителями</a:t>
            </a:r>
          </a:p>
          <a:p>
            <a:pPr algn="just"/>
            <a:endParaRPr lang="ru-RU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/>
          <a:srcRect l="23730" t="25273" r="49921" b="36631"/>
          <a:stretch/>
        </p:blipFill>
        <p:spPr>
          <a:xfrm>
            <a:off x="899885" y="1698171"/>
            <a:ext cx="4818743" cy="3918858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3"/>
          <a:srcRect l="23730" t="25556" r="49841" b="36631"/>
          <a:stretch/>
        </p:blipFill>
        <p:spPr>
          <a:xfrm>
            <a:off x="6052457" y="1698171"/>
            <a:ext cx="4833258" cy="3889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8922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712422" y="1005840"/>
            <a:ext cx="9783877" cy="5170516"/>
          </a:xfrm>
        </p:spPr>
        <p:txBody>
          <a:bodyPr/>
          <a:lstStyle/>
          <a:p>
            <a:pPr algn="just"/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Готово</a:t>
            </a:r>
          </a:p>
          <a:p>
            <a:pPr algn="just"/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/>
          <a:srcRect l="23646" t="25186" r="49828" b="36702"/>
          <a:stretch/>
        </p:blipFill>
        <p:spPr>
          <a:xfrm>
            <a:off x="3371849" y="1395152"/>
            <a:ext cx="5307331" cy="4289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80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712422" y="773084"/>
            <a:ext cx="9783877" cy="5403271"/>
          </a:xfrm>
        </p:spPr>
        <p:txBody>
          <a:bodyPr/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Получаем каждую запись в отдельной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ячейке</a:t>
            </a:r>
          </a:p>
          <a:p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/>
          <a:srcRect r="42688" b="54946"/>
          <a:stretch/>
        </p:blipFill>
        <p:spPr>
          <a:xfrm>
            <a:off x="1788196" y="1726801"/>
            <a:ext cx="8972192" cy="3967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8936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712422" y="698268"/>
            <a:ext cx="9783877" cy="5478088"/>
          </a:xfrm>
        </p:spPr>
        <p:txBody>
          <a:bodyPr/>
          <a:lstStyle/>
          <a:p>
            <a:pPr algn="just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Теперь каждый тип списка изменяем на вертикальный. Для этого копируем значения и с помощью функции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Past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special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транспонируем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данные</a:t>
            </a:r>
          </a:p>
          <a:p>
            <a:pPr algn="just"/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/>
          <a:srcRect l="376" t="-538" r="55269" b="51219"/>
          <a:stretch/>
        </p:blipFill>
        <p:spPr>
          <a:xfrm>
            <a:off x="843877" y="1964485"/>
            <a:ext cx="4709622" cy="2945654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3"/>
          <a:srcRect r="68175" b="38889"/>
          <a:stretch/>
        </p:blipFill>
        <p:spPr>
          <a:xfrm>
            <a:off x="6422044" y="1561902"/>
            <a:ext cx="4272199" cy="4614454"/>
          </a:xfrm>
          <a:prstGeom prst="rect">
            <a:avLst/>
          </a:prstGeom>
        </p:spPr>
      </p:pic>
      <p:sp>
        <p:nvSpPr>
          <p:cNvPr id="8" name="Овал 7"/>
          <p:cNvSpPr/>
          <p:nvPr/>
        </p:nvSpPr>
        <p:spPr>
          <a:xfrm>
            <a:off x="7813964" y="4239490"/>
            <a:ext cx="257695" cy="27432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00423717"/>
      </p:ext>
    </p:extLst>
  </p:cSld>
  <p:clrMapOvr>
    <a:masterClrMapping/>
  </p:clrMapOvr>
</p:sld>
</file>

<file path=ppt/theme/theme1.xml><?xml version="1.0" encoding="utf-8"?>
<a:theme xmlns:a="http://schemas.openxmlformats.org/drawingml/2006/main" name="Легкий дым">
  <a:themeElements>
    <a:clrScheme name="Wisp">
      <a:dk1>
        <a:sysClr val="windowText" lastClr="000000"/>
      </a:dk1>
      <a:lt1>
        <a:sysClr val="window" lastClr="FFFFFF"/>
      </a:lt1>
      <a:dk2>
        <a:srgbClr val="2E5369"/>
      </a:dk2>
      <a:lt2>
        <a:srgbClr val="CFE2E7"/>
      </a:lt2>
      <a:accent1>
        <a:srgbClr val="353535"/>
      </a:accent1>
      <a:accent2>
        <a:srgbClr val="31B4E6"/>
      </a:accent2>
      <a:accent3>
        <a:srgbClr val="265991"/>
      </a:accent3>
      <a:accent4>
        <a:srgbClr val="7E40CC"/>
      </a:accent4>
      <a:accent5>
        <a:srgbClr val="B927E9"/>
      </a:accent5>
      <a:accent6>
        <a:srgbClr val="E833BF"/>
      </a:accent6>
      <a:hlink>
        <a:srgbClr val="2DA0F1"/>
      </a:hlink>
      <a:folHlink>
        <a:srgbClr val="7ED1E6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4F34B87B-9C7A-41AE-A6CB-48536223DFF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212</TotalTime>
  <Words>541</Words>
  <Application>Microsoft Office PowerPoint</Application>
  <PresentationFormat>Широкоэкранный</PresentationFormat>
  <Paragraphs>42</Paragraphs>
  <Slides>24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24</vt:i4>
      </vt:variant>
    </vt:vector>
  </HeadingPairs>
  <TitlesOfParts>
    <vt:vector size="29" baseType="lpstr">
      <vt:lpstr>Arial</vt:lpstr>
      <vt:lpstr>Century Gothic</vt:lpstr>
      <vt:lpstr>Times New Roman</vt:lpstr>
      <vt:lpstr>Wingdings 3</vt:lpstr>
      <vt:lpstr>Легкий дым</vt:lpstr>
      <vt:lpstr>Работа с неструктурированными данными: обработка и импорт в базу данных</vt:lpstr>
      <vt:lpstr>Презентация PowerPoint</vt:lpstr>
      <vt:lpstr>Работа с текстовыми данными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Импорт таблицы туров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SPecialiST RePack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Работа с неструктурированными данными: обработка и импорт в базу данных</dc:title>
  <dc:creator>Admin</dc:creator>
  <cp:lastModifiedBy>Admin</cp:lastModifiedBy>
  <cp:revision>14</cp:revision>
  <dcterms:created xsi:type="dcterms:W3CDTF">2022-11-10T02:18:21Z</dcterms:created>
  <dcterms:modified xsi:type="dcterms:W3CDTF">2022-11-29T23:08:20Z</dcterms:modified>
</cp:coreProperties>
</file>